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76" r:id="rId9"/>
    <p:sldId id="262" r:id="rId10"/>
    <p:sldId id="275" r:id="rId11"/>
    <p:sldId id="273" r:id="rId12"/>
    <p:sldId id="26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7" autoAdjust="0"/>
    <p:restoredTop sz="94532" autoAdjust="0"/>
  </p:normalViewPr>
  <p:slideViewPr>
    <p:cSldViewPr>
      <p:cViewPr varScale="1">
        <p:scale>
          <a:sx n="100" d="100"/>
          <a:sy n="100" d="100"/>
        </p:scale>
        <p:origin x="-15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8221-B4C5-47C8-B259-454932DE047D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9912-9CA7-481F-A043-C54D9506AC8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49289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* Les Précieuses au XVII </a:t>
            </a:r>
            <a:r>
              <a:rPr lang="fr-FR" sz="45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ème</a:t>
            </a:r>
            <a:endParaRPr lang="fr-FR" sz="45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endParaRPr lang="fr-FR" sz="45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48680"/>
            <a:ext cx="10081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buFontTx/>
              <a:buChar char="-"/>
            </a:pPr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Extrait du film : </a:t>
            </a:r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«Ridicule» </a:t>
            </a:r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 P. Lecomte</a:t>
            </a:r>
            <a:endParaRPr lang="fr-FR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51720" y="1196752"/>
            <a:ext cx="610187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Sources : 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	</a:t>
            </a:r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 - Google image , </a:t>
            </a:r>
          </a:p>
          <a:p>
            <a:pPr algn="just"/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	- </a:t>
            </a:r>
            <a:r>
              <a:rPr lang="fr-FR" sz="2000" dirty="0" err="1" smtClean="0">
                <a:latin typeface="Eras Light ITC" pitchFamily="34" charset="0"/>
                <a:cs typeface="MV Boli" pitchFamily="2" charset="0"/>
              </a:rPr>
              <a:t>Wikipédia</a:t>
            </a:r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 , </a:t>
            </a:r>
          </a:p>
          <a:p>
            <a:pPr algn="just"/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	- Site de Molières</a:t>
            </a:r>
          </a:p>
          <a:p>
            <a:pPr algn="just"/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	- Petit classique de Molière ,</a:t>
            </a:r>
          </a:p>
          <a:p>
            <a:pPr algn="just"/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	- Livre : «  Les Précieuses Ridicules de Molières », </a:t>
            </a:r>
          </a:p>
          <a:p>
            <a:pPr algn="just"/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	- Dictionnaire en Ligne ,</a:t>
            </a:r>
          </a:p>
          <a:p>
            <a:pPr algn="just"/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	- Lettres et arts – la préciosité ,</a:t>
            </a:r>
          </a:p>
          <a:p>
            <a:pPr algn="just"/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	- 17</a:t>
            </a:r>
            <a:r>
              <a:rPr lang="fr-FR" sz="2000" baseline="30000" dirty="0" smtClean="0">
                <a:latin typeface="Eras Light ITC" pitchFamily="34" charset="0"/>
                <a:cs typeface="MV Boli" pitchFamily="2" charset="0"/>
              </a:rPr>
              <a:t>ème</a:t>
            </a:r>
            <a:r>
              <a:rPr lang="fr-FR" sz="2000" dirty="0" smtClean="0">
                <a:latin typeface="Eras Light ITC" pitchFamily="34" charset="0"/>
                <a:cs typeface="MV Boli" pitchFamily="2" charset="0"/>
              </a:rPr>
              <a:t> siècle – Les Préciosité . </a:t>
            </a:r>
            <a:endParaRPr lang="fr-FR" sz="2000" dirty="0"/>
          </a:p>
        </p:txBody>
      </p:sp>
    </p:spTree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1760" y="62068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Se travail a été réalisé par : </a:t>
            </a:r>
            <a:endParaRPr lang="fr-FR" sz="2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3" y="1988840"/>
            <a:ext cx="2455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Aurore  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71800" y="2492896"/>
            <a:ext cx="2806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Manon 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7584" y="5013176"/>
            <a:ext cx="236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Fanny 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 flipH="1">
            <a:off x="5076056" y="3356992"/>
            <a:ext cx="201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Romain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59832" y="436510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Jessica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83160" y="21429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Qu’est-ce que la préciosité ?</a:t>
            </a:r>
            <a:endParaRPr lang="fr-FR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98072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Eras Medium ITC" pitchFamily="34" charset="0"/>
                <a:cs typeface="MV Boli" pitchFamily="2"/>
              </a:rPr>
              <a:t>Un nouveau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mode de vie 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est né au XVII (17) </a:t>
            </a:r>
            <a:r>
              <a:rPr lang="fr-FR" dirty="0" err="1" smtClean="0">
                <a:latin typeface="Eras Medium ITC" pitchFamily="34" charset="0"/>
                <a:cs typeface="MV Boli" pitchFamily="2"/>
              </a:rPr>
              <a:t>ème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 siècle , c’est la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préciosité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 ce sont des femmes qui s’opposent aux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manières grossières 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. Elles adoptent une attitude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coquette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 et un langage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recherché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 . La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préciosité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 est a la fois un comportement , une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élégance vestimentaire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 et un </a:t>
            </a:r>
            <a:r>
              <a:rPr lang="fr-FR" b="1" dirty="0" smtClean="0">
                <a:latin typeface="Eras Medium ITC" pitchFamily="34" charset="0"/>
                <a:cs typeface="MV Boli" pitchFamily="2"/>
              </a:rPr>
              <a:t>mouvement littéraire 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.</a:t>
            </a:r>
            <a:endParaRPr lang="fr-FR" dirty="0">
              <a:latin typeface="Eras Medium ITC" pitchFamily="34" charset="0"/>
              <a:cs typeface="MV Boli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348880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Pourquoi la préciosité se crée-t-elle ?</a:t>
            </a:r>
            <a:endParaRPr lang="fr-FR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8734" y="3284984"/>
            <a:ext cx="8265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>
                <a:latin typeface="Eras Medium ITC" pitchFamily="34" charset="0"/>
                <a:cs typeface="MV Boli" pitchFamily="2"/>
              </a:rPr>
              <a:t>Sous Henri IV , la Cour était grossière, sous Louis XIII (13) , elle était plus sensible</a:t>
            </a:r>
          </a:p>
          <a:p>
            <a:pPr algn="just"/>
            <a:r>
              <a:rPr lang="fr-FR" dirty="0" smtClean="0">
                <a:latin typeface="Eras Medium ITC" pitchFamily="34" charset="0"/>
                <a:cs typeface="MV Boli" pitchFamily="2"/>
              </a:rPr>
              <a:t>à noblesse et à la gloire des armes . </a:t>
            </a:r>
            <a:endParaRPr lang="fr-FR" dirty="0">
              <a:latin typeface="Eras Medium ITC" pitchFamily="34" charset="0"/>
              <a:cs typeface="MV Boli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4365104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Où trouve-t-on les précieuses ?</a:t>
            </a:r>
            <a:endParaRPr lang="fr-FR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0982" y="5157192"/>
            <a:ext cx="8470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dirty="0" smtClean="0">
                <a:latin typeface="Eras Medium ITC" pitchFamily="34" charset="0"/>
                <a:cs typeface="MV Boli" pitchFamily="2"/>
              </a:rPr>
              <a:t>La préciosité se passe dans des salons constituées de femmes car les valeurs qu’ils </a:t>
            </a:r>
          </a:p>
          <a:p>
            <a:pPr algn="just"/>
            <a:r>
              <a:rPr lang="fr-FR" dirty="0" smtClean="0">
                <a:latin typeface="Eras Medium ITC" pitchFamily="34" charset="0"/>
                <a:cs typeface="MV Boli" pitchFamily="2"/>
              </a:rPr>
              <a:t>diffusent accordent une place importante à la femme . </a:t>
            </a:r>
            <a:endParaRPr lang="fr-FR" dirty="0">
              <a:latin typeface="Eras Medium ITC" pitchFamily="34" charset="0"/>
              <a:cs typeface="MV Boli" pitchFamily="2"/>
            </a:endParaRPr>
          </a:p>
        </p:txBody>
      </p:sp>
    </p:spTree>
  </p:cSld>
  <p:clrMapOvr>
    <a:masterClrMapping/>
  </p:clrMapOvr>
  <p:transition xmlns:p14="http://schemas.microsoft.com/office/powerpoint/2010/main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835696" y="69269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Pourquoi dit-on « Les précieuses » et non « Les précieux » ?</a:t>
            </a:r>
            <a:endParaRPr lang="fr-FR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22768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Eras Medium ITC" pitchFamily="34" charset="0"/>
              </a:rPr>
              <a:t>La préciosité est une forme de féminisme avant l’heure . Elle est initiée par des femmes prônent l’égalité homme/femme , ce qui est nouveau car les femmes étaient jusque là soumises aux hommes. C’est un changement : les femmes vont régler la conduite des hommes en matière d’amour .  </a:t>
            </a:r>
            <a:endParaRPr lang="fr-FR" dirty="0">
              <a:latin typeface="Eras Medium ITC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771800" y="40466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Carte du tendre :</a:t>
            </a:r>
            <a:endParaRPr lang="fr-FR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412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Eras Medium ITC" pitchFamily="34" charset="0"/>
              </a:rPr>
              <a:t>Les hommes devaient passer par plusieurs étapes pour conquérir le cœur d’une précieuse .</a:t>
            </a:r>
            <a:endParaRPr lang="fr-FR" dirty="0">
              <a:latin typeface="Eras Medium ITC" pitchFamily="34" charset="0"/>
            </a:endParaRPr>
          </a:p>
        </p:txBody>
      </p:sp>
      <p:pic>
        <p:nvPicPr>
          <p:cNvPr id="6" name="Image 5" descr="375px-Carte_du_tendre_300d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988840"/>
            <a:ext cx="5647408" cy="405107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699792" y="60932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Bradley Hand ITC" pitchFamily="66" charset="0"/>
              </a:rPr>
              <a:t>Carte du tendre .</a:t>
            </a:r>
            <a:endParaRPr lang="fr-FR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9184" y="980728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Qui est précieux ou précieuse ?</a:t>
            </a:r>
            <a:endParaRPr lang="fr-FR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204864"/>
            <a:ext cx="612068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Mme De </a:t>
            </a:r>
            <a:r>
              <a:rPr lang="fr-FR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Ramoubillet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fr-FR" dirty="0" smtClean="0">
              <a:latin typeface="Eras Medium ITC" pitchFamily="34" charset="0"/>
            </a:endParaRPr>
          </a:p>
          <a:p>
            <a:pPr algn="just"/>
            <a:r>
              <a:rPr lang="fr-FR" dirty="0" smtClean="0">
                <a:latin typeface="Eras Medium ITC" pitchFamily="34" charset="0"/>
                <a:cs typeface="MV Boli" pitchFamily="2"/>
              </a:rPr>
              <a:t>D'origine italienne, Catherine de Vivonne, marquise de Rambouillet (1588-1665) a été mariée à l'âge de 12 ans au marquis de Rambouillet avec </a:t>
            </a:r>
            <a:r>
              <a:rPr lang="fr-FR" dirty="0">
                <a:latin typeface="Eras Medium ITC" pitchFamily="34" charset="0"/>
                <a:cs typeface="MV Boli" pitchFamily="2"/>
              </a:rPr>
              <a:t>qui elle aura 7 enfants . </a:t>
            </a:r>
            <a:endParaRPr lang="fr-FR" dirty="0" smtClean="0">
              <a:latin typeface="Eras Medium ITC" pitchFamily="34" charset="0"/>
              <a:cs typeface="MV Boli" pitchFamily="2"/>
            </a:endParaRPr>
          </a:p>
          <a:p>
            <a:pPr algn="just"/>
            <a:endParaRPr lang="fr-FR" dirty="0">
              <a:latin typeface="Eras Medium ITC" pitchFamily="34" charset="0"/>
              <a:cs typeface="MV Boli" pitchFamily="2"/>
            </a:endParaRPr>
          </a:p>
          <a:p>
            <a:pPr algn="just"/>
            <a:r>
              <a:rPr lang="fr-FR" dirty="0" smtClean="0">
                <a:latin typeface="Eras Medium ITC" pitchFamily="34" charset="0"/>
                <a:cs typeface="MV Boli" pitchFamily="2"/>
              </a:rPr>
              <a:t>Elle </a:t>
            </a:r>
            <a:r>
              <a:rPr lang="fr-FR" dirty="0">
                <a:latin typeface="Eras Medium ITC" pitchFamily="34" charset="0"/>
                <a:cs typeface="MV Boli" pitchFamily="2"/>
              </a:rPr>
              <a:t>s'intéresse aux arts, aux lettres ; elle aime l'histoire et parle plusieurs 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langues , ce qui est exceptionnelle pour une femme car elles n’étaient pas éduquées .</a:t>
            </a:r>
            <a:endParaRPr lang="fr-FR" dirty="0">
              <a:latin typeface="Eras Medium ITC" pitchFamily="34" charset="0"/>
              <a:cs typeface="MV Boli" pitchFamily="2"/>
            </a:endParaRPr>
          </a:p>
          <a:p>
            <a:pPr algn="just"/>
            <a:r>
              <a:rPr lang="fr-FR" dirty="0">
                <a:latin typeface="Eras Medium ITC" pitchFamily="34" charset="0"/>
                <a:cs typeface="MV Boli" pitchFamily="2"/>
              </a:rPr>
              <a:t>Elle tient 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un </a:t>
            </a:r>
            <a:r>
              <a:rPr lang="fr-FR" dirty="0">
                <a:latin typeface="Eras Medium ITC" pitchFamily="34" charset="0"/>
                <a:cs typeface="MV Boli" pitchFamily="2"/>
              </a:rPr>
              <a:t>salon très 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brillant où vient «  Le Grand Monde » ( des auteurs , philosophes , </a:t>
            </a:r>
            <a:r>
              <a:rPr lang="fr-FR" dirty="0" err="1" smtClean="0">
                <a:latin typeface="Eras Medium ITC" pitchFamily="34" charset="0"/>
                <a:cs typeface="MV Boli" pitchFamily="2"/>
              </a:rPr>
              <a:t>ect</a:t>
            </a:r>
            <a:r>
              <a:rPr lang="fr-FR" dirty="0" smtClean="0">
                <a:latin typeface="Eras Medium ITC" pitchFamily="34" charset="0"/>
                <a:cs typeface="MV Boli" pitchFamily="2"/>
              </a:rPr>
              <a:t> …. )</a:t>
            </a:r>
            <a:endParaRPr lang="fr-FR" dirty="0">
              <a:latin typeface="Eras Medium ITC" pitchFamily="34" charset="0"/>
              <a:cs typeface="MV Boli" pitchFamily="2"/>
            </a:endParaRPr>
          </a:p>
        </p:txBody>
      </p:sp>
      <p:pic>
        <p:nvPicPr>
          <p:cNvPr id="7" name="Image 6" descr="Mme_de_Rambouil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7358" y="3510232"/>
            <a:ext cx="2496642" cy="334776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14282" y="164305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Eras Medium ITC" pitchFamily="34" charset="0"/>
                <a:cs typeface="MV Boli" pitchFamily="2" charset="0"/>
              </a:rPr>
              <a:t>Deux exemples de personnes précieuses : </a:t>
            </a:r>
            <a:endParaRPr lang="fr-FR" dirty="0">
              <a:latin typeface="Eras Medium ITC" pitchFamily="34" charset="0"/>
              <a:cs typeface="MV Boli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72000" y="6519446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Bradley Hand ITC" pitchFamily="66" charset="0"/>
              </a:rPr>
              <a:t>Mme De Rambouillet </a:t>
            </a:r>
            <a:endParaRPr lang="fr-FR" sz="1600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908720"/>
            <a:ext cx="660136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Chapelain 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fr-FR" b="1" dirty="0" smtClean="0">
              <a:latin typeface="MV Boli" pitchFamily="2" charset="0"/>
              <a:cs typeface="MV Boli" pitchFamily="2" charset="0"/>
            </a:endParaRPr>
          </a:p>
          <a:p>
            <a:pPr algn="just"/>
            <a:endParaRPr lang="fr-FR" dirty="0">
              <a:latin typeface="Eras Medium ITC" pitchFamily="34" charset="0"/>
              <a:cs typeface="MV Boli" pitchFamily="2" charset="0"/>
            </a:endParaRPr>
          </a:p>
          <a:p>
            <a:pPr algn="just"/>
            <a:r>
              <a:rPr lang="fr-FR" dirty="0" smtClean="0">
                <a:latin typeface="Eras Medium ITC" pitchFamily="34" charset="0"/>
                <a:cs typeface="MV Boli" pitchFamily="2" charset="0"/>
              </a:rPr>
              <a:t>Né </a:t>
            </a:r>
            <a:r>
              <a:rPr lang="fr-FR" dirty="0">
                <a:latin typeface="Eras Medium ITC" pitchFamily="34" charset="0"/>
                <a:cs typeface="MV Boli" pitchFamily="2" charset="0"/>
              </a:rPr>
              <a:t>en 1595,  </a:t>
            </a:r>
            <a:r>
              <a:rPr lang="fr-FR" dirty="0" smtClean="0">
                <a:latin typeface="Eras Medium ITC" pitchFamily="34" charset="0"/>
                <a:cs typeface="MV Boli" pitchFamily="2" charset="0"/>
              </a:rPr>
              <a:t>il appartient à l’Académie Française et est conseiller littéraire. Colbert le charge en 1661, </a:t>
            </a:r>
            <a:r>
              <a:rPr lang="fr-FR" dirty="0">
                <a:latin typeface="Eras Medium ITC" pitchFamily="34" charset="0"/>
                <a:cs typeface="MV Boli" pitchFamily="2" charset="0"/>
              </a:rPr>
              <a:t>d'établir la liste des écrivains à </a:t>
            </a:r>
            <a:r>
              <a:rPr lang="fr-FR" dirty="0" smtClean="0">
                <a:latin typeface="Eras Medium ITC" pitchFamily="34" charset="0"/>
                <a:cs typeface="MV Boli" pitchFamily="2" charset="0"/>
              </a:rPr>
              <a:t>pensionner* . </a:t>
            </a:r>
          </a:p>
        </p:txBody>
      </p:sp>
      <p:pic>
        <p:nvPicPr>
          <p:cNvPr id="5" name="Image 4" descr="Chapel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212976"/>
            <a:ext cx="2794000" cy="3276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635896" y="3933056"/>
            <a:ext cx="550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>
              <a:latin typeface="Bradley Hand ITC" pitchFamily="66" charset="0"/>
              <a:cs typeface="Calibri" pitchFamily="34" charset="0"/>
            </a:endParaRPr>
          </a:p>
          <a:p>
            <a:r>
              <a:rPr lang="fr-FR" b="1" u="sng" dirty="0" smtClean="0">
                <a:latin typeface="Bradley Hand ITC" pitchFamily="66" charset="0"/>
                <a:cs typeface="Calibri" pitchFamily="34" charset="0"/>
              </a:rPr>
              <a:t>Lexique :</a:t>
            </a:r>
          </a:p>
          <a:p>
            <a:r>
              <a:rPr lang="fr-FR" b="1" dirty="0" smtClean="0">
                <a:latin typeface="Bradley Hand ITC" pitchFamily="66" charset="0"/>
                <a:cs typeface="Calibri" pitchFamily="34" charset="0"/>
              </a:rPr>
              <a:t>*pensionner : donner une pension à une artiste ( équivalent du salaire )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85852" y="6519446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Bradley Hand ITC" pitchFamily="66" charset="0"/>
              </a:rPr>
              <a:t>Chapelain</a:t>
            </a:r>
            <a:endParaRPr lang="fr-FR" sz="1600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19672" y="260648"/>
            <a:ext cx="69847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FontTx/>
              <a:buChar char="-"/>
            </a:pPr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Qu’est-ce que </a:t>
            </a:r>
          </a:p>
          <a:p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  </a:t>
            </a:r>
            <a:r>
              <a:rPr lang="fr-FR" sz="3200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précieuse Ridicules </a:t>
            </a:r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 ?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35896" y="2132856"/>
            <a:ext cx="53578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Eras Light ITC" pitchFamily="34" charset="0"/>
                <a:cs typeface="MV Boli" pitchFamily="2" charset="0"/>
              </a:rPr>
              <a:t>«  </a:t>
            </a:r>
            <a:r>
              <a:rPr lang="fr-FR" i="1" u="sng" dirty="0" smtClean="0">
                <a:latin typeface="Eras Light ITC" pitchFamily="34" charset="0"/>
                <a:cs typeface="MV Boli" pitchFamily="2" charset="0"/>
              </a:rPr>
              <a:t>Les précieuse Ridicules </a:t>
            </a:r>
            <a:r>
              <a:rPr lang="fr-FR" dirty="0" smtClean="0">
                <a:latin typeface="Eras Light ITC" pitchFamily="34" charset="0"/>
                <a:cs typeface="MV Boli" pitchFamily="2" charset="0"/>
              </a:rPr>
              <a:t>» est une pièce de théâtre de Molière , représentée pour la première fois à Paris le 18 novembre 1659 au Théâtre du Petit-Bourbon  . Elle connut dès la première représentation un grand succès .Cette pièce a lancé la carrière de Molière .</a:t>
            </a:r>
          </a:p>
          <a:p>
            <a:pPr algn="just"/>
            <a:endParaRPr lang="fr-FR" dirty="0" smtClean="0">
              <a:latin typeface="Eras Light ITC" pitchFamily="34" charset="0"/>
              <a:cs typeface="MV Boli" pitchFamily="2" charset="0"/>
            </a:endParaRPr>
          </a:p>
          <a:p>
            <a:pPr algn="just"/>
            <a:r>
              <a:rPr lang="fr-FR" dirty="0" smtClean="0">
                <a:latin typeface="Eras Light ITC" pitchFamily="34" charset="0"/>
                <a:cs typeface="MV Boli" pitchFamily="2" charset="0"/>
              </a:rPr>
              <a:t>Molière dénonce leurs prétentions ridicules , l’</a:t>
            </a:r>
            <a:r>
              <a:rPr lang="fr-FR" dirty="0" err="1" smtClean="0">
                <a:latin typeface="Eras Light ITC" pitchFamily="34" charset="0"/>
                <a:cs typeface="MV Boli" pitchFamily="2" charset="0"/>
              </a:rPr>
              <a:t>inutilitée</a:t>
            </a:r>
            <a:r>
              <a:rPr lang="fr-FR" dirty="0" smtClean="0">
                <a:latin typeface="Eras Light ITC" pitchFamily="34" charset="0"/>
                <a:cs typeface="MV Boli" pitchFamily="2" charset="0"/>
              </a:rPr>
              <a:t>  de leurs propos et leurs mépris pour les personnes de condition inférieure . ( Les valets par exemple )</a:t>
            </a:r>
          </a:p>
        </p:txBody>
      </p:sp>
      <p:pic>
        <p:nvPicPr>
          <p:cNvPr id="4" name="Image 3" descr="9782081206205F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3095625" cy="45243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11560" y="6211669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Bradley Hand ITC" pitchFamily="66" charset="0"/>
              </a:rPr>
              <a:t>Première de couverture : </a:t>
            </a:r>
          </a:p>
          <a:p>
            <a:r>
              <a:rPr lang="fr-FR" sz="1400" dirty="0" smtClean="0">
                <a:latin typeface="Bradley Hand ITC" pitchFamily="66" charset="0"/>
              </a:rPr>
              <a:t>«  Les Précieuses Ridicules »</a:t>
            </a:r>
            <a:endParaRPr lang="fr-FR" sz="1400" dirty="0">
              <a:latin typeface="Bradley Hand ITC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2204864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err="1" smtClean="0">
                <a:latin typeface="Eras Medium ITC" pitchFamily="34" charset="0"/>
              </a:rPr>
              <a:t>Madgelon</a:t>
            </a:r>
            <a:r>
              <a:rPr lang="fr-FR" dirty="0" smtClean="0">
                <a:latin typeface="Eras Medium ITC" pitchFamily="34" charset="0"/>
              </a:rPr>
              <a:t> et Cathos arrivent a Partis chez </a:t>
            </a:r>
            <a:r>
              <a:rPr lang="fr-FR" dirty="0" err="1" smtClean="0">
                <a:latin typeface="Eras Medium ITC" pitchFamily="34" charset="0"/>
              </a:rPr>
              <a:t>Garibus</a:t>
            </a:r>
            <a:r>
              <a:rPr lang="fr-FR" dirty="0" smtClean="0">
                <a:latin typeface="Eras Medium ITC" pitchFamily="34" charset="0"/>
              </a:rPr>
              <a:t> , père de </a:t>
            </a:r>
            <a:r>
              <a:rPr lang="fr-FR" dirty="0" err="1" smtClean="0">
                <a:latin typeface="Eras Medium ITC" pitchFamily="34" charset="0"/>
              </a:rPr>
              <a:t>Magdelon</a:t>
            </a:r>
            <a:r>
              <a:rPr lang="fr-FR" dirty="0" smtClean="0">
                <a:latin typeface="Eras Medium ITC" pitchFamily="34" charset="0"/>
              </a:rPr>
              <a:t> et oncle de Cathos .</a:t>
            </a:r>
          </a:p>
          <a:p>
            <a:pPr algn="just"/>
            <a:endParaRPr lang="fr-FR" dirty="0" smtClean="0">
              <a:latin typeface="Eras Medium ITC" pitchFamily="34" charset="0"/>
            </a:endParaRPr>
          </a:p>
          <a:p>
            <a:pPr algn="just"/>
            <a:r>
              <a:rPr lang="fr-FR" dirty="0" smtClean="0">
                <a:latin typeface="Eras Medium ITC" pitchFamily="34" charset="0"/>
              </a:rPr>
              <a:t>Elles rêvent d’intégrer les salons parisiens et d’accueillir des personnes célèbre. Deux prétendants se présentent : L Grange et Du </a:t>
            </a:r>
            <a:r>
              <a:rPr lang="fr-FR" dirty="0" err="1" smtClean="0">
                <a:latin typeface="Eras Medium ITC" pitchFamily="34" charset="0"/>
              </a:rPr>
              <a:t>Croisy</a:t>
            </a:r>
            <a:r>
              <a:rPr lang="fr-FR" dirty="0" smtClean="0">
                <a:latin typeface="Eras Medium ITC" pitchFamily="34" charset="0"/>
              </a:rPr>
              <a:t> mais elles trouvent trop grossières car ils ne sont pas précieux . Elles les accueillent très mal .</a:t>
            </a:r>
          </a:p>
          <a:p>
            <a:pPr algn="just"/>
            <a:endParaRPr lang="fr-FR" dirty="0" smtClean="0">
              <a:latin typeface="Eras Medium ITC" pitchFamily="34" charset="0"/>
            </a:endParaRPr>
          </a:p>
          <a:p>
            <a:pPr algn="just"/>
            <a:r>
              <a:rPr lang="fr-FR" dirty="0" smtClean="0">
                <a:latin typeface="Eras Medium ITC" pitchFamily="34" charset="0"/>
              </a:rPr>
              <a:t>Pour se venger , les deux hommes leur renvoient «  précieux » : leurs valets . Les femmes vont se laisser séduire par les deux valets .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260648"/>
            <a:ext cx="828091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FontTx/>
              <a:buChar char="-"/>
            </a:pPr>
            <a:r>
              <a:rPr lang="fr-F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Pourquoi Molière se moque-t-il des précieuses ?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7728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Eras Medium ITC" pitchFamily="34" charset="0"/>
              </a:rPr>
              <a:t>Molière se moque des précieuses car il trouve qu’elles ont des manières un peu trop exagérées .  </a:t>
            </a:r>
            <a:endParaRPr lang="fr-FR" dirty="0">
              <a:latin typeface="Eras Medium ITC" pitchFamily="34" charset="0"/>
            </a:endParaRPr>
          </a:p>
        </p:txBody>
      </p:sp>
      <p:pic>
        <p:nvPicPr>
          <p:cNvPr id="4" name="Image 3" descr="photo_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780928"/>
            <a:ext cx="4374629" cy="290834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15816" y="573325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Bradley Hand ITC" pitchFamily="66" charset="0"/>
              </a:rPr>
              <a:t>Photo extraite de la pièce : </a:t>
            </a:r>
          </a:p>
          <a:p>
            <a:r>
              <a:rPr lang="fr-FR" sz="1400" dirty="0" smtClean="0">
                <a:latin typeface="Bradley Hand ITC" pitchFamily="66" charset="0"/>
              </a:rPr>
              <a:t>«  Les Précieuses Ridicules  »</a:t>
            </a:r>
            <a:endParaRPr lang="fr-FR" sz="1400" dirty="0">
              <a:latin typeface="Bradley Hand ITC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bbles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Bulles</Template>
  <TotalTime>147</TotalTime>
  <Words>532</Words>
  <Application>Microsoft Macintosh PowerPoint</Application>
  <PresentationFormat>Présentation à l'écran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Bubbles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FANNY</dc:creator>
  <cp:lastModifiedBy>Valérie Boucher</cp:lastModifiedBy>
  <cp:revision>37</cp:revision>
  <dcterms:created xsi:type="dcterms:W3CDTF">2012-04-10T14:43:55Z</dcterms:created>
  <dcterms:modified xsi:type="dcterms:W3CDTF">2014-04-30T15:24:23Z</dcterms:modified>
</cp:coreProperties>
</file>